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4" r:id="rId3"/>
    <p:sldId id="263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66"/>
    <p:restoredTop sz="95062"/>
  </p:normalViewPr>
  <p:slideViewPr>
    <p:cSldViewPr snapToGrid="0" snapToObjects="1">
      <p:cViewPr>
        <p:scale>
          <a:sx n="95" d="100"/>
          <a:sy n="95" d="100"/>
        </p:scale>
        <p:origin x="1592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8F5F51-E125-6C4C-AC78-537D73EB0CBA}" type="datetimeFigureOut">
              <a:rPr lang="en-KR" smtClean="0"/>
              <a:t>2021/07/30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01A46-63A8-C148-893C-9896FBD8C4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22573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ROC 커브는 TPR과 </a:t>
            </a:r>
            <a:r>
              <a:rPr lang="en-US" altLang="ko-KR" dirty="0"/>
              <a:t>FPR</a:t>
            </a:r>
            <a:r>
              <a:rPr lang="ko-KR" altLang="en-US" dirty="0"/>
              <a:t>의 트레이드 오프 관계를 보여주는 그래프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주어진 테스트에서 실제 </a:t>
            </a:r>
            <a:r>
              <a:rPr lang="en-US" altLang="ko-KR" dirty="0"/>
              <a:t>positive </a:t>
            </a:r>
            <a:r>
              <a:rPr lang="ko-KR" altLang="en-US" dirty="0" err="1"/>
              <a:t>튜플을</a:t>
            </a:r>
            <a:r>
              <a:rPr lang="ko-KR" altLang="en-US" dirty="0"/>
              <a:t> </a:t>
            </a:r>
            <a:r>
              <a:rPr lang="en-US" altLang="ko-KR" dirty="0" err="1"/>
              <a:t>positve</a:t>
            </a:r>
            <a:r>
              <a:rPr lang="ko-KR" altLang="en-US" dirty="0" err="1"/>
              <a:t>라고</a:t>
            </a:r>
            <a:r>
              <a:rPr lang="ko-KR" altLang="en-US" dirty="0"/>
              <a:t> 분류한 것의 비율과</a:t>
            </a:r>
            <a:endParaRPr lang="en-US" altLang="ko-KR" dirty="0"/>
          </a:p>
          <a:p>
            <a:r>
              <a:rPr lang="en-US" altLang="ko-KR" dirty="0"/>
              <a:t>Negative </a:t>
            </a:r>
            <a:r>
              <a:rPr lang="ko-KR" altLang="en-US" dirty="0" err="1"/>
              <a:t>튜플</a:t>
            </a:r>
            <a:r>
              <a:rPr lang="ko-KR" altLang="en-US" dirty="0"/>
              <a:t> 중에서 </a:t>
            </a:r>
            <a:r>
              <a:rPr lang="en-US" altLang="ko-KR" dirty="0" err="1"/>
              <a:t>positivie</a:t>
            </a:r>
            <a:r>
              <a:rPr lang="ko-KR" altLang="en-US" dirty="0"/>
              <a:t>로 잘못 분류한 것의 비율의 관계</a:t>
            </a:r>
            <a:r>
              <a:rPr lang="en-US" altLang="ko-KR" dirty="0"/>
              <a:t>,,</a:t>
            </a:r>
          </a:p>
          <a:p>
            <a:endParaRPr lang="en-US" altLang="ko-KR" dirty="0"/>
          </a:p>
          <a:p>
            <a:r>
              <a:rPr lang="ko-KR" altLang="en-US" dirty="0"/>
              <a:t>모델의 </a:t>
            </a:r>
            <a:r>
              <a:rPr lang="en-US" altLang="ko-KR" dirty="0"/>
              <a:t>threshold </a:t>
            </a:r>
            <a:r>
              <a:rPr lang="ko-KR" altLang="en-US" dirty="0"/>
              <a:t>값이 바뀜에 따라 변경되는 </a:t>
            </a:r>
            <a:r>
              <a:rPr lang="en-US" altLang="ko-KR" dirty="0"/>
              <a:t>TPR</a:t>
            </a:r>
            <a:r>
              <a:rPr lang="ko-KR" altLang="en-US" dirty="0"/>
              <a:t>과 </a:t>
            </a:r>
            <a:r>
              <a:rPr lang="en-US" altLang="ko-KR" dirty="0"/>
              <a:t>FPR</a:t>
            </a:r>
            <a:r>
              <a:rPr lang="ko-KR" altLang="en-US" dirty="0"/>
              <a:t>의 관계를 시각화 한 그래프로 볼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실제 </a:t>
            </a:r>
            <a:r>
              <a:rPr lang="en-US" altLang="ko-KR" dirty="0"/>
              <a:t>positive </a:t>
            </a:r>
            <a:r>
              <a:rPr lang="ko-KR" altLang="en-US" dirty="0" err="1"/>
              <a:t>튜플을</a:t>
            </a:r>
            <a:r>
              <a:rPr lang="ko-KR" altLang="en-US" dirty="0"/>
              <a:t> 정확하게 맞춘 비율과 </a:t>
            </a:r>
            <a:r>
              <a:rPr lang="en-US" altLang="ko-KR" dirty="0"/>
              <a:t>negative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positive</a:t>
            </a:r>
            <a:r>
              <a:rPr lang="ko-KR" altLang="en-US" dirty="0"/>
              <a:t>로 잘못 예측한 비율의 </a:t>
            </a:r>
            <a:r>
              <a:rPr lang="en-US" altLang="ko-KR" dirty="0"/>
              <a:t>ROC </a:t>
            </a:r>
            <a:r>
              <a:rPr lang="ko-KR" altLang="en-US" dirty="0"/>
              <a:t>커브를 그릴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01A46-63A8-C148-893C-9896FBD8C469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93940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튜플이</a:t>
            </a:r>
            <a:r>
              <a:rPr lang="ko-KR" altLang="en-US" dirty="0"/>
              <a:t> 가지고 있는 </a:t>
            </a:r>
            <a:r>
              <a:rPr lang="ko-KR" altLang="en-US" dirty="0" err="1"/>
              <a:t>확률값을</a:t>
            </a:r>
            <a:r>
              <a:rPr lang="ko-KR" altLang="en-US" dirty="0"/>
              <a:t> 기준으로 내림차순 정렬을 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각 </a:t>
            </a:r>
            <a:r>
              <a:rPr lang="ko-KR" altLang="en-US" dirty="0" err="1"/>
              <a:t>튜플이</a:t>
            </a:r>
            <a:r>
              <a:rPr lang="ko-KR" altLang="en-US" dirty="0"/>
              <a:t> 가진 그 </a:t>
            </a:r>
            <a:r>
              <a:rPr lang="ko-KR" altLang="en-US" dirty="0" err="1"/>
              <a:t>확률값</a:t>
            </a:r>
            <a:r>
              <a:rPr lang="ko-KR" altLang="en-US" dirty="0"/>
              <a:t> </a:t>
            </a:r>
            <a:r>
              <a:rPr lang="en-US" altLang="ko-KR" dirty="0"/>
              <a:t>value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threshold </a:t>
            </a:r>
            <a:r>
              <a:rPr lang="ko-KR" altLang="en-US" dirty="0"/>
              <a:t>값으로 순차적으로 지정해 </a:t>
            </a:r>
            <a:r>
              <a:rPr lang="en-US" altLang="ko-KR" dirty="0"/>
              <a:t>TP, FN, FP, TN </a:t>
            </a:r>
            <a:r>
              <a:rPr lang="ko-KR" altLang="en-US" dirty="0"/>
              <a:t>값을 모두 구한 후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Threshold </a:t>
            </a:r>
            <a:r>
              <a:rPr lang="ko-KR" altLang="en-US" dirty="0"/>
              <a:t>값을 각 </a:t>
            </a:r>
            <a:r>
              <a:rPr lang="ko-KR" altLang="en-US" dirty="0" err="1"/>
              <a:t>튜플이</a:t>
            </a:r>
            <a:r>
              <a:rPr lang="ko-KR" altLang="en-US" dirty="0"/>
              <a:t> 가지고 있는 </a:t>
            </a:r>
            <a:r>
              <a:rPr lang="en-US" altLang="ko-KR" dirty="0"/>
              <a:t>value</a:t>
            </a:r>
            <a:r>
              <a:rPr lang="ko-KR" altLang="en-US" dirty="0"/>
              <a:t>들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01A46-63A8-C148-893C-9896FBD8C469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60366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  <a:p>
            <a:r>
              <a:rPr lang="en-KR" dirty="0"/>
              <a:t>0.90 이상을 postivie tuple로 미만을 negative tuple로 예측합니다</a:t>
            </a:r>
            <a:r>
              <a:rPr lang="en-US" altLang="ko-KR" dirty="0"/>
              <a:t>.</a:t>
            </a:r>
          </a:p>
          <a:p>
            <a:r>
              <a:rPr lang="en-US" dirty="0" err="1"/>
              <a:t>모델이</a:t>
            </a:r>
            <a:r>
              <a:rPr lang="en-US" dirty="0"/>
              <a:t> </a:t>
            </a:r>
            <a:r>
              <a:rPr lang="en-US" dirty="0" err="1"/>
              <a:t>예측한</a:t>
            </a:r>
            <a:r>
              <a:rPr lang="en-US" dirty="0"/>
              <a:t> </a:t>
            </a:r>
            <a:r>
              <a:rPr lang="en-US" dirty="0" err="1"/>
              <a:t>결과와</a:t>
            </a:r>
            <a:r>
              <a:rPr lang="en-US" dirty="0"/>
              <a:t> </a:t>
            </a:r>
            <a:r>
              <a:rPr lang="en-US" dirty="0" err="1"/>
              <a:t>실제</a:t>
            </a:r>
            <a:r>
              <a:rPr lang="en-US" dirty="0"/>
              <a:t> </a:t>
            </a:r>
            <a:r>
              <a:rPr lang="en-US" dirty="0" err="1"/>
              <a:t>정답</a:t>
            </a:r>
            <a:r>
              <a:rPr lang="en-US" dirty="0"/>
              <a:t> </a:t>
            </a:r>
            <a:r>
              <a:rPr lang="en-US" dirty="0" err="1"/>
              <a:t>결과를</a:t>
            </a:r>
            <a:r>
              <a:rPr lang="en-US" dirty="0"/>
              <a:t> </a:t>
            </a:r>
            <a:r>
              <a:rPr lang="en-US" dirty="0" err="1"/>
              <a:t>토대로</a:t>
            </a:r>
            <a:r>
              <a:rPr lang="en-US" dirty="0"/>
              <a:t> confusion </a:t>
            </a:r>
            <a:r>
              <a:rPr lang="en-US" dirty="0" err="1"/>
              <a:t>matix를</a:t>
            </a:r>
            <a:r>
              <a:rPr lang="en-US" dirty="0"/>
              <a:t> </a:t>
            </a:r>
            <a:r>
              <a:rPr lang="en-US" dirty="0" err="1"/>
              <a:t>채우면</a:t>
            </a:r>
            <a:r>
              <a:rPr lang="en-US" dirty="0"/>
              <a:t> </a:t>
            </a:r>
            <a:r>
              <a:rPr lang="en-US" dirty="0" err="1"/>
              <a:t>다음과</a:t>
            </a:r>
            <a:r>
              <a:rPr lang="en-US" dirty="0"/>
              <a:t> </a:t>
            </a:r>
            <a:r>
              <a:rPr lang="en-US" dirty="0" err="1"/>
              <a:t>같습니다</a:t>
            </a:r>
            <a:r>
              <a:rPr lang="en-US" altLang="ko-KR" dirty="0"/>
              <a:t>. </a:t>
            </a:r>
          </a:p>
          <a:p>
            <a:endParaRPr lang="en-US" dirty="0"/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01A46-63A8-C148-893C-9896FBD8C469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57537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Threshold 값이 </a:t>
            </a:r>
            <a:r>
              <a:rPr lang="en-US" altLang="ko-KR" dirty="0"/>
              <a:t>0.80</a:t>
            </a:r>
            <a:r>
              <a:rPr lang="ko-KR" altLang="en-US" dirty="0"/>
              <a:t>일 때는 </a:t>
            </a:r>
            <a:r>
              <a:rPr lang="en-US" altLang="ko-KR" dirty="0"/>
              <a:t>0.80 </a:t>
            </a:r>
            <a:r>
              <a:rPr lang="ko-KR" altLang="en-US" dirty="0"/>
              <a:t>이상인 값은 모델이 </a:t>
            </a:r>
            <a:r>
              <a:rPr lang="en-US" altLang="ko-KR" dirty="0"/>
              <a:t>positive </a:t>
            </a:r>
            <a:r>
              <a:rPr lang="ko-KR" altLang="en-US" dirty="0" err="1"/>
              <a:t>튜플로</a:t>
            </a:r>
            <a:r>
              <a:rPr lang="ko-KR" altLang="en-US" dirty="0"/>
              <a:t> 미만은 </a:t>
            </a:r>
            <a:r>
              <a:rPr lang="en-US" altLang="ko-KR" dirty="0"/>
              <a:t>negative </a:t>
            </a:r>
            <a:r>
              <a:rPr lang="ko-KR" altLang="en-US" dirty="0" err="1"/>
              <a:t>튜플로</a:t>
            </a:r>
            <a:r>
              <a:rPr lang="ko-KR" altLang="en-US" dirty="0"/>
              <a:t> 예측합니다</a:t>
            </a:r>
            <a:r>
              <a:rPr lang="en-US" altLang="ko-KR" dirty="0"/>
              <a:t>. </a:t>
            </a:r>
          </a:p>
          <a:p>
            <a:r>
              <a:rPr lang="en-US" dirty="0"/>
              <a:t>C</a:t>
            </a:r>
            <a:r>
              <a:rPr lang="en-KR" dirty="0"/>
              <a:t>onfusion matix 표를 채우면</a:t>
            </a:r>
          </a:p>
          <a:p>
            <a:r>
              <a:rPr lang="en-KR" dirty="0"/>
              <a:t>모델이 postive tuple로 예측한 부분부터 살펴보면 </a:t>
            </a:r>
          </a:p>
          <a:p>
            <a:r>
              <a:rPr lang="en-US" dirty="0"/>
              <a:t>P</a:t>
            </a:r>
            <a:r>
              <a:rPr lang="en-KR" dirty="0"/>
              <a:t>ositive 튜플로 예측한 부분에서 실제 actual 정답과 일치하는 개수 </a:t>
            </a:r>
            <a:r>
              <a:rPr lang="en-US" altLang="ko-KR" dirty="0"/>
              <a:t>,</a:t>
            </a:r>
            <a:r>
              <a:rPr lang="en-KR" altLang="ko-KR" dirty="0"/>
              <a:t> </a:t>
            </a:r>
            <a:r>
              <a:rPr lang="ko-KR" altLang="en-US" dirty="0"/>
              <a:t>일치하지 않은 개수는 </a:t>
            </a:r>
            <a:r>
              <a:rPr lang="en-US" altLang="ko-KR" dirty="0"/>
              <a:t>0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en-US" altLang="ko-KR" dirty="0"/>
              <a:t>negative </a:t>
            </a:r>
            <a:r>
              <a:rPr lang="ko-KR" altLang="en-US" dirty="0" err="1"/>
              <a:t>튜플로</a:t>
            </a:r>
            <a:r>
              <a:rPr lang="ko-KR" altLang="en-US" dirty="0"/>
              <a:t> 예측한 부분에서 실제 정답과 일치하는 부분 즉 정답이 </a:t>
            </a:r>
            <a:r>
              <a:rPr lang="en-US" altLang="ko-KR" dirty="0"/>
              <a:t>N</a:t>
            </a:r>
            <a:r>
              <a:rPr lang="ko-KR" altLang="en-US" dirty="0" err="1"/>
              <a:t>으로</a:t>
            </a:r>
            <a:r>
              <a:rPr lang="ko-KR" altLang="en-US" dirty="0"/>
              <a:t> 분류된 경우 </a:t>
            </a:r>
            <a:endParaRPr lang="en-US" altLang="ko-KR" dirty="0"/>
          </a:p>
          <a:p>
            <a:r>
              <a:rPr lang="ko-KR" altLang="en-US" dirty="0"/>
              <a:t>그리고 다른 경우 </a:t>
            </a:r>
            <a:r>
              <a:rPr lang="en-US" altLang="ko-KR" dirty="0"/>
              <a:t>P </a:t>
            </a:r>
            <a:r>
              <a:rPr lang="ko-KR" altLang="en-US" dirty="0"/>
              <a:t>개수는 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 err="1"/>
              <a:t>이런식으로</a:t>
            </a:r>
            <a:r>
              <a:rPr lang="ko-KR" altLang="en-US" dirty="0"/>
              <a:t> </a:t>
            </a:r>
            <a:r>
              <a:rPr lang="en-US" altLang="ko-KR" dirty="0"/>
              <a:t>threshold </a:t>
            </a:r>
            <a:r>
              <a:rPr lang="ko-KR" altLang="en-US" dirty="0"/>
              <a:t>값을 각 확률 값 별로 두어서  </a:t>
            </a:r>
            <a:r>
              <a:rPr lang="en-US" altLang="ko-KR" dirty="0"/>
              <a:t>value</a:t>
            </a:r>
            <a:r>
              <a:rPr lang="ko-KR" altLang="en-US" dirty="0"/>
              <a:t>들을 모두 계산하면 다음과 같습니다</a:t>
            </a:r>
            <a:r>
              <a:rPr lang="en-US" altLang="ko-KR" dirty="0"/>
              <a:t>.</a:t>
            </a: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01A46-63A8-C148-893C-9896FBD8C469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59589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TPR</a:t>
            </a:r>
          </a:p>
          <a:p>
            <a:r>
              <a:rPr lang="en-US" dirty="0" err="1"/>
              <a:t>실제</a:t>
            </a:r>
            <a:r>
              <a:rPr lang="en-US" dirty="0"/>
              <a:t> positive </a:t>
            </a:r>
            <a:r>
              <a:rPr lang="en-US" dirty="0" err="1"/>
              <a:t>튜플에서</a:t>
            </a:r>
            <a:r>
              <a:rPr lang="en-US" dirty="0"/>
              <a:t> </a:t>
            </a:r>
            <a:r>
              <a:rPr lang="en-US" dirty="0" err="1"/>
              <a:t>모델이</a:t>
            </a:r>
            <a:r>
              <a:rPr lang="en-US" dirty="0"/>
              <a:t> </a:t>
            </a:r>
            <a:r>
              <a:rPr lang="en-US" dirty="0" err="1"/>
              <a:t>postive로</a:t>
            </a:r>
            <a:r>
              <a:rPr lang="en-US" dirty="0"/>
              <a:t> </a:t>
            </a:r>
            <a:r>
              <a:rPr lang="en-US" dirty="0" err="1"/>
              <a:t>예측한</a:t>
            </a:r>
            <a:r>
              <a:rPr lang="en-US" dirty="0"/>
              <a:t> </a:t>
            </a:r>
            <a:r>
              <a:rPr lang="en-US" dirty="0" err="1"/>
              <a:t>비율</a:t>
            </a:r>
            <a:r>
              <a:rPr lang="en-US" dirty="0"/>
              <a:t> </a:t>
            </a:r>
            <a:r>
              <a:rPr lang="en-US" dirty="0" err="1"/>
              <a:t>정확도</a:t>
            </a:r>
            <a:endParaRPr lang="en-KR" dirty="0"/>
          </a:p>
          <a:p>
            <a:endParaRPr lang="en-KR" dirty="0"/>
          </a:p>
          <a:p>
            <a:endParaRPr lang="en-KR" dirty="0"/>
          </a:p>
          <a:p>
            <a:r>
              <a:rPr lang="en-KR" dirty="0"/>
              <a:t>FPR</a:t>
            </a:r>
          </a:p>
          <a:p>
            <a:r>
              <a:rPr lang="ko-KR" altLang="en-US" dirty="0"/>
              <a:t>실제 </a:t>
            </a:r>
            <a:r>
              <a:rPr lang="en-US" altLang="ko-KR" dirty="0"/>
              <a:t>Negative </a:t>
            </a:r>
            <a:r>
              <a:rPr lang="ko-KR" altLang="en-US" dirty="0" err="1"/>
              <a:t>튜플을</a:t>
            </a:r>
            <a:r>
              <a:rPr lang="ko-KR" altLang="en-US" dirty="0"/>
              <a:t> </a:t>
            </a:r>
            <a:r>
              <a:rPr lang="en-US" altLang="ko-KR" dirty="0"/>
              <a:t>positive</a:t>
            </a:r>
            <a:r>
              <a:rPr lang="ko-KR" altLang="en-US" dirty="0"/>
              <a:t>로 잘못 예측한 비율 오차율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01A46-63A8-C148-893C-9896FBD8C469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39213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KR" dirty="0"/>
              <a:t>onvex hull 방법으로  여러 개의 점에서 모든 점을 모두 포함하는 최소 크기의 블록 다각형을 말한다</a:t>
            </a:r>
            <a:r>
              <a:rPr lang="en-US" altLang="ko-KR" dirty="0"/>
              <a:t>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실제 </a:t>
            </a:r>
            <a:r>
              <a:rPr lang="en-US" altLang="ko-KR" dirty="0"/>
              <a:t>positive </a:t>
            </a:r>
            <a:r>
              <a:rPr lang="ko-KR" altLang="en-US" dirty="0" err="1"/>
              <a:t>튜플을</a:t>
            </a:r>
            <a:r>
              <a:rPr lang="ko-KR" altLang="en-US" dirty="0"/>
              <a:t> 정확하게 맞춘 비율과 </a:t>
            </a:r>
            <a:r>
              <a:rPr lang="en-US" altLang="ko-KR" dirty="0"/>
              <a:t>negative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positive</a:t>
            </a:r>
            <a:r>
              <a:rPr lang="ko-KR" altLang="en-US" dirty="0"/>
              <a:t>로 잘못 예측한 비율의 </a:t>
            </a:r>
            <a:r>
              <a:rPr lang="en-US" altLang="ko-KR" dirty="0"/>
              <a:t>ROC </a:t>
            </a:r>
            <a:r>
              <a:rPr lang="ko-KR" altLang="en-US" dirty="0"/>
              <a:t>커브를 그릴 수 있습니다</a:t>
            </a:r>
            <a:r>
              <a:rPr lang="en-US" altLang="ko-KR" dirty="0"/>
              <a:t>.</a:t>
            </a: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01A46-63A8-C148-893C-9896FBD8C469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96584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KR" dirty="0"/>
              <a:t>onvex hull 방법으로  여러 개의 점에서 모든 점을 모두 포함하는 최소 크기의 블록 다각형을 말한다</a:t>
            </a:r>
            <a:r>
              <a:rPr lang="en-US" altLang="ko-KR" dirty="0"/>
              <a:t>. </a:t>
            </a:r>
          </a:p>
          <a:p>
            <a:endParaRPr lang="en-US" dirty="0"/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01A46-63A8-C148-893C-9896FBD8C469}" type="slidenum">
              <a:rPr lang="en-KR" smtClean="0"/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43949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9EE94-2E4F-A841-8D7F-395F6DCB80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D337F5-CE2F-3D4D-861B-4E4AABF139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9DEC4-9461-8D48-8E9B-672957911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9A986-A177-9949-99AA-684FA5201F19}" type="datetime1">
              <a:rPr lang="en-US" smtClean="0"/>
              <a:t>7/30/21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9F9C6-49E9-6242-B876-27B4E0AED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3191C-145D-7B44-9DAE-2B33573AD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78E3E-ABD3-DE45-8918-EFD0D979ECF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69858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C5318-51B1-9F47-9DD3-6F8C6D39A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3F7C5F-6A74-534D-9775-B6BCB16F7C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22A78-187A-2A49-85EB-A5B7F4AD2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991EB-40B9-DE41-9CB6-6953F447A7EE}" type="datetime1">
              <a:rPr lang="en-US" smtClean="0"/>
              <a:t>7/30/21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3E305-0302-8D4D-83D9-C2A09572A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7B041-89F1-4943-9F2B-8846AC030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78E3E-ABD3-DE45-8918-EFD0D979ECF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29287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53B1E9-8A95-8448-B2A5-B985DF71FE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E03E27-822A-DB4D-A8FD-ABC594D68F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3B78F-BF9F-3A4D-8135-D331127F7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CBE0B-6767-234C-A304-E3E829CCC13E}" type="datetime1">
              <a:rPr lang="en-US" smtClean="0"/>
              <a:t>7/30/21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320A0-13C4-BE45-B1E5-DE83EE948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94BD9-5BB9-014E-A47A-5B09DD07F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78E3E-ABD3-DE45-8918-EFD0D979ECF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76313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E340F-C1C3-0B45-9FE7-7764147E3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95421-2BA2-4B4C-974F-EF0BED138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FC311-70AF-B54F-AE4D-380633E17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6E046-FD4D-E84E-9A75-D99317B7BE23}" type="datetime1">
              <a:rPr lang="en-US" smtClean="0"/>
              <a:t>7/30/21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3DD71-ED8D-0F4F-A4B4-4D8BFD80B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CF94A-8352-A84D-AF3F-4CD5CD5A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78E3E-ABD3-DE45-8918-EFD0D979ECF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56910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0C76D-A6EC-7D42-839A-62F1DC676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55A46-BEEA-F24A-ABEB-AA0362DD4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A6D16-4FD2-5744-BCF7-5E85EEAB9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026A9-0D3F-824B-881A-5DC1BA1755EA}" type="datetime1">
              <a:rPr lang="en-US" smtClean="0"/>
              <a:t>7/30/21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1F2FB-BB45-894F-94EF-73263D28D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92510-DAF3-2D40-9B0C-DC2A47829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78E3E-ABD3-DE45-8918-EFD0D979ECF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34464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DC313-5C96-9D43-B587-0898F69FB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BA3D6-360B-4847-B0F4-0654C9FB2B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8056E-AD3A-CE42-90FE-73BF49BAB1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B1E5E1-93D8-254F-9B1B-376F38097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3A9DD-3C4D-1F4F-BE24-72B9C254A550}" type="datetime1">
              <a:rPr lang="en-US" smtClean="0"/>
              <a:t>7/30/21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F71AA5-EA50-3D4F-8F0A-A582FB32F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4E8113-2BA8-8149-8425-44C983BE8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78E3E-ABD3-DE45-8918-EFD0D979ECF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42963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8A560-575E-7340-BB77-FF660C393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3FB25-3F05-184E-AB43-DAAE2D836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B8EC4C-32F0-E440-A45F-4D0438B156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EB2681-977E-3243-91A4-2388325778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B4BD15-0F8D-1349-B8A5-C6060B7A6F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BF15E0-5990-2B40-BD49-B52AE8D6F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AAE4-0A5C-7B4B-AB15-D37303B32868}" type="datetime1">
              <a:rPr lang="en-US" smtClean="0"/>
              <a:t>7/30/21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D9F7A0-7A69-044D-BA4A-BD756B40E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DDF5EF-955A-D046-BA03-7B7F5FA6F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78E3E-ABD3-DE45-8918-EFD0D979ECF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06548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6F88F-02A9-1A43-84E5-E30FF3F73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A3817C-D680-0246-BD0A-89B086CC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16DD5-9B0A-8F4E-BFFC-CFD5A90489AB}" type="datetime1">
              <a:rPr lang="en-US" smtClean="0"/>
              <a:t>7/30/21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8F4075-45C8-A14A-9195-9CCF980D1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5211D7-31D2-5441-B0B3-95BA42D45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78E3E-ABD3-DE45-8918-EFD0D979ECF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75228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ED19E0-4DFF-A44E-B288-4EC55B7B4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0B8E1-0855-CA42-8070-4F529914581F}" type="datetime1">
              <a:rPr lang="en-US" smtClean="0"/>
              <a:t>7/30/21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234B56-2AA1-FA46-8BF4-2CBF5A38E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0AB15-862C-9948-9983-E8367BAAE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78E3E-ABD3-DE45-8918-EFD0D979ECF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13121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B688B-44F3-BD4A-B40A-C1AF1893A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98907-8709-534D-B537-4E552FA56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5F33E8-A2F0-D243-A7AA-9199F07035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25BA04-8190-1F4F-9C0B-78029CD22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04A08-4C48-824D-97E5-DCF18903300B}" type="datetime1">
              <a:rPr lang="en-US" smtClean="0"/>
              <a:t>7/30/21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8DFD1-DB1D-1D40-B868-4E691C365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A00AF-EE56-8C41-86A3-1B051E78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78E3E-ABD3-DE45-8918-EFD0D979ECF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57562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FE1D0-6576-584C-AF86-3DCC91F10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64F09C-3CB4-5249-BBE1-D29218A8F3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3E7CC8-6732-CB49-AA9B-2AE543DB34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004869-D24B-1A48-8B9F-9C540BA74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317E7-9C25-EE48-BFB0-912ED2788DC1}" type="datetime1">
              <a:rPr lang="en-US" smtClean="0"/>
              <a:t>7/30/21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89C443-3037-9A41-90AD-912821E4C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5B3B2C-F19F-4341-A14D-CA7F207A0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78E3E-ABD3-DE45-8918-EFD0D979ECF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42052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642D30-E653-9E45-835D-B6E80770A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D27C4-45C4-2B4E-BD61-4A8C5371E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B4F1D-88F8-B447-820F-2B5596150E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EB960-87F9-1A4C-9135-CF8CBD1B8ADC}" type="datetime1">
              <a:rPr lang="en-US" smtClean="0"/>
              <a:t>7/30/21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426B7-4D63-A548-B4B3-16FC4D574A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64419-1F54-FA44-B1C2-61F1B7FEEA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78E3E-ABD3-DE45-8918-EFD0D979ECF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05645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37CBF1-26BF-FD40-AAFC-2A79C1E61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4943" y="2445543"/>
            <a:ext cx="4942114" cy="1065666"/>
          </a:xfrm>
        </p:spPr>
        <p:txBody>
          <a:bodyPr/>
          <a:lstStyle/>
          <a:p>
            <a:r>
              <a:rPr lang="en-KR" dirty="0"/>
              <a:t>ROC Curve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95A6CFF-4908-FE4B-9761-2DCA9C891F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02678" y="3879624"/>
            <a:ext cx="1986643" cy="725033"/>
          </a:xfrm>
        </p:spPr>
        <p:txBody>
          <a:bodyPr/>
          <a:lstStyle/>
          <a:p>
            <a:r>
              <a:rPr lang="en-KR" dirty="0"/>
              <a:t>조성운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C6533E-C0E9-5E41-9D18-F2484D625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78E3E-ABD3-DE45-8918-EFD0D979ECFC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11140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A92CE-20EA-1E41-942F-1560CEF2E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44DE85-5402-814B-98E9-C2DCC0352BF4}"/>
              </a:ext>
            </a:extLst>
          </p:cNvPr>
          <p:cNvSpPr txBox="1"/>
          <p:nvPr/>
        </p:nvSpPr>
        <p:spPr>
          <a:xfrm>
            <a:off x="838200" y="1482058"/>
            <a:ext cx="4160178" cy="2201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ROC</a:t>
            </a:r>
            <a:r>
              <a:rPr lang="en-KR" altLang="ko-KR" sz="2400" dirty="0"/>
              <a:t> </a:t>
            </a:r>
            <a:r>
              <a:rPr lang="en-US" altLang="ko-KR" sz="2400" dirty="0"/>
              <a:t>Curve</a:t>
            </a:r>
            <a:r>
              <a:rPr lang="ko-KR" altLang="en-US" sz="2400" dirty="0"/>
              <a:t>란</a:t>
            </a:r>
            <a:r>
              <a:rPr lang="en-US" altLang="ko-KR" sz="2400" dirty="0"/>
              <a:t>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Plotting ROC Curve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ROC</a:t>
            </a:r>
            <a:r>
              <a:rPr lang="ko-KR" altLang="en-US" sz="2400" dirty="0"/>
              <a:t> </a:t>
            </a:r>
            <a:r>
              <a:rPr lang="en-US" altLang="ko-KR" sz="2400" dirty="0"/>
              <a:t>Curve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통한 모델 비교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4D084-9004-3848-A438-A5DEC199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78E3E-ABD3-DE45-8918-EFD0D979ECFC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81898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C27E9-5C10-F04A-8E95-7BED51C9C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ROC Curve 란</a:t>
            </a:r>
            <a:r>
              <a:rPr lang="en-US" altLang="ko-KR" dirty="0"/>
              <a:t>?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3C76A4-0545-0D4F-8616-B06A63AEEB1A}"/>
              </a:ext>
            </a:extLst>
          </p:cNvPr>
          <p:cNvSpPr txBox="1"/>
          <p:nvPr/>
        </p:nvSpPr>
        <p:spPr>
          <a:xfrm>
            <a:off x="669471" y="1717613"/>
            <a:ext cx="11522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An ROC curve for a given model shows the trade-off between the true positive rate(TPR) and the false positive rate(FPR)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66F058F-AB50-664E-BB16-4CDBC717A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072225"/>
              </p:ext>
            </p:extLst>
          </p:nvPr>
        </p:nvGraphicFramePr>
        <p:xfrm>
          <a:off x="2482065" y="3130241"/>
          <a:ext cx="1777467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2489">
                  <a:extLst>
                    <a:ext uri="{9D8B030D-6E8A-4147-A177-3AD203B41FA5}">
                      <a16:colId xmlns:a16="http://schemas.microsoft.com/office/drawing/2014/main" val="2005828396"/>
                    </a:ext>
                  </a:extLst>
                </a:gridCol>
                <a:gridCol w="592489">
                  <a:extLst>
                    <a:ext uri="{9D8B030D-6E8A-4147-A177-3AD203B41FA5}">
                      <a16:colId xmlns:a16="http://schemas.microsoft.com/office/drawing/2014/main" val="743326380"/>
                    </a:ext>
                  </a:extLst>
                </a:gridCol>
                <a:gridCol w="592489">
                  <a:extLst>
                    <a:ext uri="{9D8B030D-6E8A-4147-A177-3AD203B41FA5}">
                      <a16:colId xmlns:a16="http://schemas.microsoft.com/office/drawing/2014/main" val="3396011237"/>
                    </a:ext>
                  </a:extLst>
                </a:gridCol>
              </a:tblGrid>
              <a:tr h="287130"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  <a:r>
                        <a:rPr lang="en-KR" dirty="0"/>
                        <a:t>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259633"/>
                  </a:ext>
                </a:extLst>
              </a:tr>
              <a:tr h="28713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TP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FN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270074"/>
                  </a:ext>
                </a:extLst>
              </a:tr>
              <a:tr h="28713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FP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TN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8011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7610F3A8-5789-1746-ABCB-FBC911F8BA8E}"/>
              </a:ext>
            </a:extLst>
          </p:cNvPr>
          <p:cNvSpPr txBox="1"/>
          <p:nvPr/>
        </p:nvSpPr>
        <p:spPr>
          <a:xfrm>
            <a:off x="1734270" y="2647755"/>
            <a:ext cx="624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TPR</a:t>
            </a:r>
            <a:endParaRPr lang="en-KR" sz="2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385440-521E-3648-99B3-EB3770AB828C}"/>
              </a:ext>
            </a:extLst>
          </p:cNvPr>
          <p:cNvSpPr txBox="1"/>
          <p:nvPr/>
        </p:nvSpPr>
        <p:spPr>
          <a:xfrm>
            <a:off x="2691555" y="2750523"/>
            <a:ext cx="220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600" dirty="0"/>
              <a:t>Predicted class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57DF31-C858-8C41-A0C2-5A5C6D732601}"/>
              </a:ext>
            </a:extLst>
          </p:cNvPr>
          <p:cNvSpPr txBox="1"/>
          <p:nvPr/>
        </p:nvSpPr>
        <p:spPr>
          <a:xfrm>
            <a:off x="1401521" y="3490753"/>
            <a:ext cx="1290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600" dirty="0"/>
              <a:t>Actual class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700C3BD0-C687-DF46-A9A7-5D018CC3F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91556"/>
              </p:ext>
            </p:extLst>
          </p:nvPr>
        </p:nvGraphicFramePr>
        <p:xfrm>
          <a:off x="2482065" y="5020036"/>
          <a:ext cx="1777467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2489">
                  <a:extLst>
                    <a:ext uri="{9D8B030D-6E8A-4147-A177-3AD203B41FA5}">
                      <a16:colId xmlns:a16="http://schemas.microsoft.com/office/drawing/2014/main" val="2005828396"/>
                    </a:ext>
                  </a:extLst>
                </a:gridCol>
                <a:gridCol w="592489">
                  <a:extLst>
                    <a:ext uri="{9D8B030D-6E8A-4147-A177-3AD203B41FA5}">
                      <a16:colId xmlns:a16="http://schemas.microsoft.com/office/drawing/2014/main" val="743326380"/>
                    </a:ext>
                  </a:extLst>
                </a:gridCol>
                <a:gridCol w="592489">
                  <a:extLst>
                    <a:ext uri="{9D8B030D-6E8A-4147-A177-3AD203B41FA5}">
                      <a16:colId xmlns:a16="http://schemas.microsoft.com/office/drawing/2014/main" val="3396011237"/>
                    </a:ext>
                  </a:extLst>
                </a:gridCol>
              </a:tblGrid>
              <a:tr h="287130"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  <a:r>
                        <a:rPr lang="en-KR" dirty="0"/>
                        <a:t>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259633"/>
                  </a:ext>
                </a:extLst>
              </a:tr>
              <a:tr h="28713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TP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FN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270074"/>
                  </a:ext>
                </a:extLst>
              </a:tr>
              <a:tr h="28713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FP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TN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80116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8E5FE8B0-7DB6-2240-B4D4-A8B2C0C46ADF}"/>
              </a:ext>
            </a:extLst>
          </p:cNvPr>
          <p:cNvSpPr txBox="1"/>
          <p:nvPr/>
        </p:nvSpPr>
        <p:spPr>
          <a:xfrm>
            <a:off x="1734270" y="4537550"/>
            <a:ext cx="624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FPR</a:t>
            </a:r>
            <a:endParaRPr lang="en-KR" sz="2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0E37ED-82CF-7A44-BE32-D748358D7D6F}"/>
              </a:ext>
            </a:extLst>
          </p:cNvPr>
          <p:cNvSpPr txBox="1"/>
          <p:nvPr/>
        </p:nvSpPr>
        <p:spPr>
          <a:xfrm>
            <a:off x="2691555" y="4640318"/>
            <a:ext cx="220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600" dirty="0"/>
              <a:t>Predicted class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206684-7102-D445-8493-F579ABA62E8B}"/>
              </a:ext>
            </a:extLst>
          </p:cNvPr>
          <p:cNvSpPr txBox="1"/>
          <p:nvPr/>
        </p:nvSpPr>
        <p:spPr>
          <a:xfrm>
            <a:off x="1401521" y="5380548"/>
            <a:ext cx="1290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600" dirty="0"/>
              <a:t>Actual class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794E34E3-F156-0840-81D4-B89652D7329B}"/>
              </a:ext>
            </a:extLst>
          </p:cNvPr>
          <p:cNvSpPr/>
          <p:nvPr/>
        </p:nvSpPr>
        <p:spPr>
          <a:xfrm>
            <a:off x="4980432" y="4068425"/>
            <a:ext cx="1115568" cy="869235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220CE2-18D5-CD45-B520-E2FFB153518A}"/>
              </a:ext>
            </a:extLst>
          </p:cNvPr>
          <p:cNvSpPr txBox="1"/>
          <p:nvPr/>
        </p:nvSpPr>
        <p:spPr>
          <a:xfrm>
            <a:off x="6603375" y="3676352"/>
            <a:ext cx="5321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b="1" dirty="0"/>
              <a:t>Positive 튜플을 정확하게 인식하는 비율</a:t>
            </a:r>
            <a:r>
              <a:rPr lang="en-KR" dirty="0"/>
              <a:t>과 </a:t>
            </a:r>
          </a:p>
          <a:p>
            <a:pPr algn="ctr"/>
            <a:r>
              <a:rPr lang="en-KR" b="1" dirty="0"/>
              <a:t>Negative 튜플을 Positive 튜플로 잘못 인식하는 비</a:t>
            </a:r>
            <a:r>
              <a:rPr lang="en-KR" dirty="0"/>
              <a:t>의 </a:t>
            </a:r>
          </a:p>
          <a:p>
            <a:pPr algn="ctr"/>
            <a:r>
              <a:rPr lang="en-KR" dirty="0"/>
              <a:t>관계를 시각화 한다</a:t>
            </a:r>
            <a:r>
              <a:rPr lang="en-US" altLang="ko-KR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b="1" dirty="0" err="1"/>
              <a:t>모델의</a:t>
            </a:r>
            <a:r>
              <a:rPr lang="en-US" b="1" dirty="0"/>
              <a:t> </a:t>
            </a:r>
            <a:r>
              <a:rPr lang="en-US" b="1" dirty="0" err="1"/>
              <a:t>성능을</a:t>
            </a:r>
            <a:r>
              <a:rPr lang="en-US" b="1" dirty="0"/>
              <a:t> </a:t>
            </a:r>
            <a:r>
              <a:rPr lang="en-US" b="1" dirty="0" err="1"/>
              <a:t>비교할</a:t>
            </a:r>
            <a:r>
              <a:rPr lang="en-US" b="1" dirty="0"/>
              <a:t> </a:t>
            </a:r>
            <a:r>
              <a:rPr lang="en-US" b="1" dirty="0" err="1"/>
              <a:t>때</a:t>
            </a:r>
            <a:r>
              <a:rPr lang="en-US" b="1" dirty="0"/>
              <a:t> </a:t>
            </a:r>
            <a:r>
              <a:rPr lang="en-US" b="1" dirty="0" err="1"/>
              <a:t>사용한다</a:t>
            </a:r>
            <a:r>
              <a:rPr lang="en-US" altLang="ko-KR" b="1" dirty="0"/>
              <a:t>.</a:t>
            </a:r>
            <a:r>
              <a:rPr lang="en-US" altLang="ko-KR" dirty="0"/>
              <a:t> </a:t>
            </a:r>
            <a:endParaRPr lang="en-K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DF3AC8-D6D1-4D43-BBDF-6AD1BF594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78E3E-ABD3-DE45-8918-EFD0D979ECFC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3078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C27E9-5C10-F04A-8E95-7BED51C9C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ROC Curve</a:t>
            </a:r>
            <a:endParaRPr lang="en-KR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5BF55B9-9736-0944-96E2-E3A6658420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737041"/>
              </p:ext>
            </p:extLst>
          </p:nvPr>
        </p:nvGraphicFramePr>
        <p:xfrm>
          <a:off x="473573" y="1590260"/>
          <a:ext cx="2625059" cy="45221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3218">
                  <a:extLst>
                    <a:ext uri="{9D8B030D-6E8A-4147-A177-3AD203B41FA5}">
                      <a16:colId xmlns:a16="http://schemas.microsoft.com/office/drawing/2014/main" val="2334042593"/>
                    </a:ext>
                  </a:extLst>
                </a:gridCol>
                <a:gridCol w="850604">
                  <a:extLst>
                    <a:ext uri="{9D8B030D-6E8A-4147-A177-3AD203B41FA5}">
                      <a16:colId xmlns:a16="http://schemas.microsoft.com/office/drawing/2014/main" val="3542200245"/>
                    </a:ext>
                  </a:extLst>
                </a:gridCol>
                <a:gridCol w="861237">
                  <a:extLst>
                    <a:ext uri="{9D8B030D-6E8A-4147-A177-3AD203B41FA5}">
                      <a16:colId xmlns:a16="http://schemas.microsoft.com/office/drawing/2014/main" val="3680410764"/>
                    </a:ext>
                  </a:extLst>
                </a:gridCol>
              </a:tblGrid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Tuple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Prob.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777651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43005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313051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989857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429149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0.55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18498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0.54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095526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917361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0.51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36839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577937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359857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78FF3520-7420-554F-8399-B0D5ED3D8DC9}"/>
              </a:ext>
            </a:extLst>
          </p:cNvPr>
          <p:cNvSpPr txBox="1"/>
          <p:nvPr/>
        </p:nvSpPr>
        <p:spPr>
          <a:xfrm>
            <a:off x="2269673" y="1590260"/>
            <a:ext cx="828959" cy="452218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K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6FFA6A-864E-0F48-BB92-39A24B33D5BC}"/>
              </a:ext>
            </a:extLst>
          </p:cNvPr>
          <p:cNvSpPr txBox="1"/>
          <p:nvPr/>
        </p:nvSpPr>
        <p:spPr>
          <a:xfrm>
            <a:off x="3256497" y="1697298"/>
            <a:ext cx="1850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내림차순 정렬</a:t>
            </a:r>
            <a:endParaRPr lang="en-KR" b="1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68D3560-2ABF-F14C-AB19-F39DD7957129}"/>
              </a:ext>
            </a:extLst>
          </p:cNvPr>
          <p:cNvGrpSpPr/>
          <p:nvPr/>
        </p:nvGrpSpPr>
        <p:grpSpPr>
          <a:xfrm>
            <a:off x="6096000" y="1151422"/>
            <a:ext cx="5165838" cy="2277578"/>
            <a:chOff x="6096000" y="1151422"/>
            <a:chExt cx="5165838" cy="227757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9ECD723-461E-1047-A821-DF4B95321208}"/>
                </a:ext>
              </a:extLst>
            </p:cNvPr>
            <p:cNvGrpSpPr/>
            <p:nvPr/>
          </p:nvGrpSpPr>
          <p:grpSpPr>
            <a:xfrm>
              <a:off x="6612846" y="1904915"/>
              <a:ext cx="4643550" cy="1524085"/>
              <a:chOff x="7548450" y="2290046"/>
              <a:chExt cx="4643550" cy="1524085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1D1B241-2481-8340-A462-C6AD237A52C0}"/>
                  </a:ext>
                </a:extLst>
              </p:cNvPr>
              <p:cNvGrpSpPr/>
              <p:nvPr/>
            </p:nvGrpSpPr>
            <p:grpSpPr>
              <a:xfrm>
                <a:off x="9128590" y="2290046"/>
                <a:ext cx="3063410" cy="623811"/>
                <a:chOff x="4345119" y="1905998"/>
                <a:chExt cx="3063410" cy="623811"/>
              </a:xfrm>
            </p:grpSpPr>
            <p:sp>
              <p:nvSpPr>
                <p:cNvPr id="19" name="Down Arrow 18">
                  <a:extLst>
                    <a:ext uri="{FF2B5EF4-FFF2-40B4-BE49-F238E27FC236}">
                      <a16:creationId xmlns:a16="http://schemas.microsoft.com/office/drawing/2014/main" id="{4A2153EA-19F7-B341-8102-8F85AB35B5B5}"/>
                    </a:ext>
                  </a:extLst>
                </p:cNvPr>
                <p:cNvSpPr/>
                <p:nvPr/>
              </p:nvSpPr>
              <p:spPr>
                <a:xfrm rot="10800000">
                  <a:off x="4345119" y="1905998"/>
                  <a:ext cx="382772" cy="623811"/>
                </a:xfrm>
                <a:prstGeom prst="downArrow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dirty="0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0DBD0DE-2DC5-AA4A-BB59-B0B4FBB8BD06}"/>
                    </a:ext>
                  </a:extLst>
                </p:cNvPr>
                <p:cNvSpPr txBox="1"/>
                <p:nvPr/>
              </p:nvSpPr>
              <p:spPr>
                <a:xfrm>
                  <a:off x="4783471" y="2082173"/>
                  <a:ext cx="26250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KR" dirty="0">
                      <a:ln>
                        <a:solidFill>
                          <a:schemeClr val="accent5"/>
                        </a:solidFill>
                      </a:ln>
                      <a:solidFill>
                        <a:schemeClr val="accent5"/>
                      </a:solidFill>
                    </a:rPr>
                    <a:t>Positive tuple로 예측</a:t>
                  </a: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2280110-F9DA-194D-A7D9-97C6C2C3E0F0}"/>
                  </a:ext>
                </a:extLst>
              </p:cNvPr>
              <p:cNvGrpSpPr/>
              <p:nvPr/>
            </p:nvGrpSpPr>
            <p:grpSpPr>
              <a:xfrm>
                <a:off x="9128590" y="3190320"/>
                <a:ext cx="2735135" cy="623811"/>
                <a:chOff x="4345119" y="2806272"/>
                <a:chExt cx="2735135" cy="623811"/>
              </a:xfrm>
            </p:grpSpPr>
            <p:sp>
              <p:nvSpPr>
                <p:cNvPr id="17" name="Down Arrow 16">
                  <a:extLst>
                    <a:ext uri="{FF2B5EF4-FFF2-40B4-BE49-F238E27FC236}">
                      <a16:creationId xmlns:a16="http://schemas.microsoft.com/office/drawing/2014/main" id="{419C9822-82E0-7843-B028-C716D8D59F28}"/>
                    </a:ext>
                  </a:extLst>
                </p:cNvPr>
                <p:cNvSpPr/>
                <p:nvPr/>
              </p:nvSpPr>
              <p:spPr>
                <a:xfrm>
                  <a:off x="4345119" y="2806272"/>
                  <a:ext cx="382772" cy="623811"/>
                </a:xfrm>
                <a:prstGeom prst="downArrow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ED2B2A48-6FD0-8F4D-A5FF-28D14D7C88B3}"/>
                    </a:ext>
                  </a:extLst>
                </p:cNvPr>
                <p:cNvSpPr/>
                <p:nvPr/>
              </p:nvSpPr>
              <p:spPr>
                <a:xfrm>
                  <a:off x="4783471" y="2842990"/>
                  <a:ext cx="229678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KR" dirty="0">
                      <a:ln>
                        <a:solidFill>
                          <a:schemeClr val="accent2"/>
                        </a:solidFill>
                      </a:ln>
                      <a:solidFill>
                        <a:schemeClr val="accent2"/>
                      </a:solidFill>
                    </a:rPr>
                    <a:t>Negative tuple로 예측</a:t>
                  </a: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4D22417F-ADDC-4147-95BF-711C55CCE880}"/>
                  </a:ext>
                </a:extLst>
              </p:cNvPr>
              <p:cNvGrpSpPr/>
              <p:nvPr/>
            </p:nvGrpSpPr>
            <p:grpSpPr>
              <a:xfrm>
                <a:off x="7548450" y="2857706"/>
                <a:ext cx="4282935" cy="369313"/>
                <a:chOff x="2764979" y="2473658"/>
                <a:chExt cx="4282935" cy="369313"/>
              </a:xfrm>
            </p:grpSpPr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6B1866F2-6E03-E540-9CF1-CDE74DC2A0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35986" y="2665829"/>
                  <a:ext cx="3111928" cy="0"/>
                </a:xfrm>
                <a:prstGeom prst="line">
                  <a:avLst/>
                </a:prstGeom>
                <a:ln w="38100"/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F32B501-9BDF-2F40-B6FB-D8CDCDECFA2D}"/>
                    </a:ext>
                  </a:extLst>
                </p:cNvPr>
                <p:cNvSpPr txBox="1"/>
                <p:nvPr/>
              </p:nvSpPr>
              <p:spPr>
                <a:xfrm>
                  <a:off x="2764979" y="2473658"/>
                  <a:ext cx="1138358" cy="3693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KR" dirty="0">
                      <a:ln>
                        <a:solidFill>
                          <a:schemeClr val="accent6"/>
                        </a:solidFill>
                      </a:ln>
                      <a:solidFill>
                        <a:schemeClr val="accent6"/>
                      </a:solidFill>
                    </a:rPr>
                    <a:t>Threshold </a:t>
                  </a:r>
                </a:p>
              </p:txBody>
            </p:sp>
          </p:grp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CBAC7F-C3E3-244F-950B-2DB0C5D46B83}"/>
                </a:ext>
              </a:extLst>
            </p:cNvPr>
            <p:cNvSpPr txBox="1"/>
            <p:nvPr/>
          </p:nvSpPr>
          <p:spPr>
            <a:xfrm>
              <a:off x="6096000" y="1151422"/>
              <a:ext cx="51658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latin typeface="+mn-ea"/>
                </a:rPr>
                <a:t>2. Threshold</a:t>
              </a:r>
              <a:r>
                <a:rPr lang="ko-KR" altLang="en-US" b="1" dirty="0" err="1">
                  <a:latin typeface="+mn-ea"/>
                </a:rPr>
                <a:t>를</a:t>
              </a:r>
              <a:r>
                <a:rPr lang="ko-KR" altLang="en-US" b="1" dirty="0">
                  <a:latin typeface="+mn-ea"/>
                </a:rPr>
                <a:t> 통해 </a:t>
              </a:r>
              <a:r>
                <a:rPr lang="en-US" altLang="ko-KR" b="1" dirty="0">
                  <a:latin typeface="+mn-ea"/>
                </a:rPr>
                <a:t>TP, FN, FP, TN </a:t>
              </a:r>
              <a:r>
                <a:rPr lang="ko-KR" altLang="en-US" b="1" dirty="0">
                  <a:latin typeface="+mn-ea"/>
                </a:rPr>
                <a:t>값 구한 후 </a:t>
              </a:r>
              <a:endParaRPr lang="en-US" altLang="ko-KR" b="1" dirty="0">
                <a:latin typeface="+mn-ea"/>
              </a:endParaRPr>
            </a:p>
            <a:p>
              <a:pPr algn="ctr"/>
              <a:r>
                <a:rPr lang="en-US" altLang="ko-KR" b="1" dirty="0">
                  <a:latin typeface="+mn-ea"/>
                </a:rPr>
                <a:t>TPR, FPR </a:t>
              </a:r>
              <a:r>
                <a:rPr lang="ko-KR" altLang="en-US" b="1" dirty="0">
                  <a:latin typeface="+mn-ea"/>
                </a:rPr>
                <a:t>계산</a:t>
              </a:r>
              <a:endParaRPr lang="en-KR" b="1" dirty="0">
                <a:latin typeface="+mn-ea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105CB0F-B0CD-ED4A-A60F-8444D6E70B88}"/>
              </a:ext>
            </a:extLst>
          </p:cNvPr>
          <p:cNvGrpSpPr/>
          <p:nvPr/>
        </p:nvGrpSpPr>
        <p:grpSpPr>
          <a:xfrm>
            <a:off x="4530105" y="4008588"/>
            <a:ext cx="6016044" cy="2443951"/>
            <a:chOff x="4530105" y="4008588"/>
            <a:chExt cx="6016044" cy="244395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D26C704-BE17-8646-9EDC-79710C6928AA}"/>
                </a:ext>
              </a:extLst>
            </p:cNvPr>
            <p:cNvSpPr txBox="1"/>
            <p:nvPr/>
          </p:nvSpPr>
          <p:spPr>
            <a:xfrm>
              <a:off x="4530105" y="4008588"/>
              <a:ext cx="48542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+mn-ea"/>
                </a:rPr>
                <a:t>3. TPR(Y</a:t>
              </a:r>
              <a:r>
                <a:rPr lang="ko-KR" altLang="en-US" b="1" dirty="0">
                  <a:latin typeface="+mn-ea"/>
                </a:rPr>
                <a:t>축</a:t>
              </a:r>
              <a:r>
                <a:rPr lang="en-US" altLang="ko-KR" b="1" dirty="0">
                  <a:latin typeface="+mn-ea"/>
                </a:rPr>
                <a:t>), FPR(X</a:t>
              </a:r>
              <a:r>
                <a:rPr lang="ko-KR" altLang="en-US" b="1" dirty="0">
                  <a:latin typeface="+mn-ea"/>
                </a:rPr>
                <a:t>축</a:t>
              </a:r>
              <a:r>
                <a:rPr lang="en-US" altLang="ko-KR" b="1" dirty="0">
                  <a:latin typeface="+mn-ea"/>
                </a:rPr>
                <a:t>)</a:t>
              </a:r>
              <a:r>
                <a:rPr lang="ko-KR" altLang="en-US" b="1" dirty="0">
                  <a:latin typeface="+mn-ea"/>
                </a:rPr>
                <a:t>을 통해 그래프 그리기</a:t>
              </a:r>
              <a:endParaRPr lang="en-KR" b="1" dirty="0">
                <a:latin typeface="+mn-ea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558CFE1-2CCE-364D-9DC8-9FAB3BC1E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78919" y="4605739"/>
              <a:ext cx="1867230" cy="18468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A2705E3-6FC1-D044-A04C-368D142D7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30105" y="4620695"/>
              <a:ext cx="2948754" cy="1699183"/>
            </a:xfrm>
            <a:prstGeom prst="rect">
              <a:avLst/>
            </a:prstGeom>
          </p:spPr>
        </p:pic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CABB2893-D959-ED42-93DC-A04676211972}"/>
                </a:ext>
              </a:extLst>
            </p:cNvPr>
            <p:cNvSpPr/>
            <p:nvPr/>
          </p:nvSpPr>
          <p:spPr>
            <a:xfrm>
              <a:off x="7682462" y="5175269"/>
              <a:ext cx="677768" cy="464566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C9F754-C6CD-5F4F-B4B4-AA1FC98BC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78E3E-ABD3-DE45-8918-EFD0D979ECFC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94814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C27E9-5C10-F04A-8E95-7BED51C9C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ROC Curve</a:t>
            </a:r>
            <a:endParaRPr lang="en-KR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5BF55B9-9736-0944-96E2-E3A6658420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33414"/>
              </p:ext>
            </p:extLst>
          </p:nvPr>
        </p:nvGraphicFramePr>
        <p:xfrm>
          <a:off x="2661601" y="1867848"/>
          <a:ext cx="2625059" cy="45221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3218">
                  <a:extLst>
                    <a:ext uri="{9D8B030D-6E8A-4147-A177-3AD203B41FA5}">
                      <a16:colId xmlns:a16="http://schemas.microsoft.com/office/drawing/2014/main" val="2334042593"/>
                    </a:ext>
                  </a:extLst>
                </a:gridCol>
                <a:gridCol w="850604">
                  <a:extLst>
                    <a:ext uri="{9D8B030D-6E8A-4147-A177-3AD203B41FA5}">
                      <a16:colId xmlns:a16="http://schemas.microsoft.com/office/drawing/2014/main" val="3542200245"/>
                    </a:ext>
                  </a:extLst>
                </a:gridCol>
                <a:gridCol w="861237">
                  <a:extLst>
                    <a:ext uri="{9D8B030D-6E8A-4147-A177-3AD203B41FA5}">
                      <a16:colId xmlns:a16="http://schemas.microsoft.com/office/drawing/2014/main" val="3680410764"/>
                    </a:ext>
                  </a:extLst>
                </a:gridCol>
              </a:tblGrid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Tuple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Prob.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777651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43005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313051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989857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429149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0.55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18498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0.54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095526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917361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0.51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36839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577937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359857"/>
                  </a:ext>
                </a:extLst>
              </a:tr>
            </a:tbl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8EDEA838-C737-974C-A7D7-D8EB8A8E17A2}"/>
              </a:ext>
            </a:extLst>
          </p:cNvPr>
          <p:cNvGrpSpPr/>
          <p:nvPr/>
        </p:nvGrpSpPr>
        <p:grpSpPr>
          <a:xfrm>
            <a:off x="609600" y="1905998"/>
            <a:ext cx="7811301" cy="1524085"/>
            <a:chOff x="-402772" y="1905998"/>
            <a:chExt cx="7811301" cy="152408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5472AA7-CEC1-A247-8668-87624DA1B4E8}"/>
                </a:ext>
              </a:extLst>
            </p:cNvPr>
            <p:cNvGrpSpPr/>
            <p:nvPr/>
          </p:nvGrpSpPr>
          <p:grpSpPr>
            <a:xfrm>
              <a:off x="4345119" y="1905998"/>
              <a:ext cx="3063410" cy="623811"/>
              <a:chOff x="4345119" y="1905998"/>
              <a:chExt cx="3063410" cy="623811"/>
            </a:xfrm>
          </p:grpSpPr>
          <p:sp>
            <p:nvSpPr>
              <p:cNvPr id="8" name="Down Arrow 7">
                <a:extLst>
                  <a:ext uri="{FF2B5EF4-FFF2-40B4-BE49-F238E27FC236}">
                    <a16:creationId xmlns:a16="http://schemas.microsoft.com/office/drawing/2014/main" id="{051C8D98-56F8-0942-8975-4B1D51255ED7}"/>
                  </a:ext>
                </a:extLst>
              </p:cNvPr>
              <p:cNvSpPr/>
              <p:nvPr/>
            </p:nvSpPr>
            <p:spPr>
              <a:xfrm rot="10800000">
                <a:off x="4345119" y="1905998"/>
                <a:ext cx="382772" cy="623811"/>
              </a:xfrm>
              <a:prstGeom prst="downArrow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AB0ADE-E28C-7C4E-9385-DD272EBA82C6}"/>
                  </a:ext>
                </a:extLst>
              </p:cNvPr>
              <p:cNvSpPr txBox="1"/>
              <p:nvPr/>
            </p:nvSpPr>
            <p:spPr>
              <a:xfrm>
                <a:off x="4783471" y="2082173"/>
                <a:ext cx="26250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KR" dirty="0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rPr>
                  <a:t>Positive tuple로 예측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892D33-4C6F-1A4C-B9C2-0F144176320B}"/>
                </a:ext>
              </a:extLst>
            </p:cNvPr>
            <p:cNvGrpSpPr/>
            <p:nvPr/>
          </p:nvGrpSpPr>
          <p:grpSpPr>
            <a:xfrm>
              <a:off x="4345119" y="2806272"/>
              <a:ext cx="2735135" cy="623811"/>
              <a:chOff x="4345119" y="2806272"/>
              <a:chExt cx="2735135" cy="623811"/>
            </a:xfrm>
          </p:grpSpPr>
          <p:sp>
            <p:nvSpPr>
              <p:cNvPr id="7" name="Down Arrow 6">
                <a:extLst>
                  <a:ext uri="{FF2B5EF4-FFF2-40B4-BE49-F238E27FC236}">
                    <a16:creationId xmlns:a16="http://schemas.microsoft.com/office/drawing/2014/main" id="{27E282A4-3502-6140-A8F1-E10508723332}"/>
                  </a:ext>
                </a:extLst>
              </p:cNvPr>
              <p:cNvSpPr/>
              <p:nvPr/>
            </p:nvSpPr>
            <p:spPr>
              <a:xfrm>
                <a:off x="4345119" y="2806272"/>
                <a:ext cx="382772" cy="623811"/>
              </a:xfrm>
              <a:prstGeom prst="downArrow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8829E87-707A-1744-B963-0FAB5FB98C12}"/>
                  </a:ext>
                </a:extLst>
              </p:cNvPr>
              <p:cNvSpPr/>
              <p:nvPr/>
            </p:nvSpPr>
            <p:spPr>
              <a:xfrm>
                <a:off x="4783471" y="2842990"/>
                <a:ext cx="22967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KR" dirty="0">
                    <a:ln>
                      <a:solidFill>
                        <a:schemeClr val="accent2"/>
                      </a:solidFill>
                    </a:ln>
                    <a:solidFill>
                      <a:schemeClr val="accent2"/>
                    </a:solidFill>
                  </a:rPr>
                  <a:t>Negative tuple로 예측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1DE1A37-8F06-B84F-BA49-91C4CF6D1C91}"/>
                </a:ext>
              </a:extLst>
            </p:cNvPr>
            <p:cNvGrpSpPr/>
            <p:nvPr/>
          </p:nvGrpSpPr>
          <p:grpSpPr>
            <a:xfrm>
              <a:off x="-402772" y="2473658"/>
              <a:ext cx="7450686" cy="369332"/>
              <a:chOff x="-402772" y="2473658"/>
              <a:chExt cx="7450686" cy="369332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4B99A1D0-7B3B-C24F-990D-660024BBF5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06286" y="2665829"/>
                <a:ext cx="5741628" cy="0"/>
              </a:xfrm>
              <a:prstGeom prst="line">
                <a:avLst/>
              </a:prstGeom>
              <a:ln w="38100"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0E3221-FEC2-C944-8F10-854DC14EACD9}"/>
                  </a:ext>
                </a:extLst>
              </p:cNvPr>
              <p:cNvSpPr txBox="1"/>
              <p:nvPr/>
            </p:nvSpPr>
            <p:spPr>
              <a:xfrm>
                <a:off x="-402772" y="2473658"/>
                <a:ext cx="17090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KR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Threshold =0.90</a:t>
                </a:r>
              </a:p>
            </p:txBody>
          </p:sp>
        </p:grpSp>
      </p:grp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6930709-520B-5F4D-96C5-44EAF584FF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653329"/>
              </p:ext>
            </p:extLst>
          </p:nvPr>
        </p:nvGraphicFramePr>
        <p:xfrm>
          <a:off x="8278957" y="4326286"/>
          <a:ext cx="3003528" cy="13255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1176">
                  <a:extLst>
                    <a:ext uri="{9D8B030D-6E8A-4147-A177-3AD203B41FA5}">
                      <a16:colId xmlns:a16="http://schemas.microsoft.com/office/drawing/2014/main" val="2005828396"/>
                    </a:ext>
                  </a:extLst>
                </a:gridCol>
                <a:gridCol w="1001176">
                  <a:extLst>
                    <a:ext uri="{9D8B030D-6E8A-4147-A177-3AD203B41FA5}">
                      <a16:colId xmlns:a16="http://schemas.microsoft.com/office/drawing/2014/main" val="743326380"/>
                    </a:ext>
                  </a:extLst>
                </a:gridCol>
                <a:gridCol w="1001176">
                  <a:extLst>
                    <a:ext uri="{9D8B030D-6E8A-4147-A177-3AD203B41FA5}">
                      <a16:colId xmlns:a16="http://schemas.microsoft.com/office/drawing/2014/main" val="3396011237"/>
                    </a:ext>
                  </a:extLst>
                </a:gridCol>
              </a:tblGrid>
              <a:tr h="441854"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positive</a:t>
                      </a:r>
                      <a:endParaRPr lang="en-KR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negative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259633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1(TP)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4(FN)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270074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0(FP)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5(TF)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80116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212FE75-2BF2-BA4B-8E40-557167BCDD1C}"/>
              </a:ext>
            </a:extLst>
          </p:cNvPr>
          <p:cNvSpPr txBox="1"/>
          <p:nvPr/>
        </p:nvSpPr>
        <p:spPr>
          <a:xfrm>
            <a:off x="8798588" y="3806520"/>
            <a:ext cx="220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 dirty="0"/>
              <a:t>Predicted class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C017D5-F7A3-0448-B036-A51784472E61}"/>
              </a:ext>
            </a:extLst>
          </p:cNvPr>
          <p:cNvSpPr txBox="1"/>
          <p:nvPr/>
        </p:nvSpPr>
        <p:spPr>
          <a:xfrm>
            <a:off x="6813095" y="4847000"/>
            <a:ext cx="129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 dirty="0"/>
              <a:t>Actual class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165F11-940F-6A40-A9EB-7613582F1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78E3E-ABD3-DE45-8918-EFD0D979ECFC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93011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C27E9-5C10-F04A-8E95-7BED51C9C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ROC Curve</a:t>
            </a:r>
            <a:endParaRPr lang="en-KR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5BF55B9-9736-0944-96E2-E3A6658420BB}"/>
              </a:ext>
            </a:extLst>
          </p:cNvPr>
          <p:cNvGraphicFramePr>
            <a:graphicFrameLocks noGrp="1"/>
          </p:cNvGraphicFramePr>
          <p:nvPr/>
        </p:nvGraphicFramePr>
        <p:xfrm>
          <a:off x="2661601" y="1867848"/>
          <a:ext cx="2625059" cy="45221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3218">
                  <a:extLst>
                    <a:ext uri="{9D8B030D-6E8A-4147-A177-3AD203B41FA5}">
                      <a16:colId xmlns:a16="http://schemas.microsoft.com/office/drawing/2014/main" val="2334042593"/>
                    </a:ext>
                  </a:extLst>
                </a:gridCol>
                <a:gridCol w="850604">
                  <a:extLst>
                    <a:ext uri="{9D8B030D-6E8A-4147-A177-3AD203B41FA5}">
                      <a16:colId xmlns:a16="http://schemas.microsoft.com/office/drawing/2014/main" val="3542200245"/>
                    </a:ext>
                  </a:extLst>
                </a:gridCol>
                <a:gridCol w="861237">
                  <a:extLst>
                    <a:ext uri="{9D8B030D-6E8A-4147-A177-3AD203B41FA5}">
                      <a16:colId xmlns:a16="http://schemas.microsoft.com/office/drawing/2014/main" val="3680410764"/>
                    </a:ext>
                  </a:extLst>
                </a:gridCol>
              </a:tblGrid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Tuple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Prob.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777651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43005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313051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989857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429149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0.55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18498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0.54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095526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917361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0.51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36839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577937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r>
                        <a:rPr lang="en-K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359857"/>
                  </a:ext>
                </a:extLst>
              </a:tr>
            </a:tbl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8EDEA838-C737-974C-A7D7-D8EB8A8E17A2}"/>
              </a:ext>
            </a:extLst>
          </p:cNvPr>
          <p:cNvGrpSpPr/>
          <p:nvPr/>
        </p:nvGrpSpPr>
        <p:grpSpPr>
          <a:xfrm>
            <a:off x="609600" y="2352046"/>
            <a:ext cx="7811301" cy="1524085"/>
            <a:chOff x="-402772" y="1905998"/>
            <a:chExt cx="7811301" cy="152408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5472AA7-CEC1-A247-8668-87624DA1B4E8}"/>
                </a:ext>
              </a:extLst>
            </p:cNvPr>
            <p:cNvGrpSpPr/>
            <p:nvPr/>
          </p:nvGrpSpPr>
          <p:grpSpPr>
            <a:xfrm>
              <a:off x="4345119" y="1905998"/>
              <a:ext cx="3063410" cy="623811"/>
              <a:chOff x="4345119" y="1905998"/>
              <a:chExt cx="3063410" cy="623811"/>
            </a:xfrm>
          </p:grpSpPr>
          <p:sp>
            <p:nvSpPr>
              <p:cNvPr id="8" name="Down Arrow 7">
                <a:extLst>
                  <a:ext uri="{FF2B5EF4-FFF2-40B4-BE49-F238E27FC236}">
                    <a16:creationId xmlns:a16="http://schemas.microsoft.com/office/drawing/2014/main" id="{051C8D98-56F8-0942-8975-4B1D51255ED7}"/>
                  </a:ext>
                </a:extLst>
              </p:cNvPr>
              <p:cNvSpPr/>
              <p:nvPr/>
            </p:nvSpPr>
            <p:spPr>
              <a:xfrm rot="10800000">
                <a:off x="4345119" y="1905998"/>
                <a:ext cx="382772" cy="623811"/>
              </a:xfrm>
              <a:prstGeom prst="downArrow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AB0ADE-E28C-7C4E-9385-DD272EBA82C6}"/>
                  </a:ext>
                </a:extLst>
              </p:cNvPr>
              <p:cNvSpPr txBox="1"/>
              <p:nvPr/>
            </p:nvSpPr>
            <p:spPr>
              <a:xfrm>
                <a:off x="4783471" y="2082173"/>
                <a:ext cx="26250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KR" dirty="0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rPr>
                  <a:t>Positive tuple로 예측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892D33-4C6F-1A4C-B9C2-0F144176320B}"/>
                </a:ext>
              </a:extLst>
            </p:cNvPr>
            <p:cNvGrpSpPr/>
            <p:nvPr/>
          </p:nvGrpSpPr>
          <p:grpSpPr>
            <a:xfrm>
              <a:off x="4345119" y="2806272"/>
              <a:ext cx="2707884" cy="623811"/>
              <a:chOff x="4345119" y="2806272"/>
              <a:chExt cx="2707884" cy="623811"/>
            </a:xfrm>
          </p:grpSpPr>
          <p:sp>
            <p:nvSpPr>
              <p:cNvPr id="7" name="Down Arrow 6">
                <a:extLst>
                  <a:ext uri="{FF2B5EF4-FFF2-40B4-BE49-F238E27FC236}">
                    <a16:creationId xmlns:a16="http://schemas.microsoft.com/office/drawing/2014/main" id="{27E282A4-3502-6140-A8F1-E10508723332}"/>
                  </a:ext>
                </a:extLst>
              </p:cNvPr>
              <p:cNvSpPr/>
              <p:nvPr/>
            </p:nvSpPr>
            <p:spPr>
              <a:xfrm>
                <a:off x="4345119" y="2806272"/>
                <a:ext cx="382772" cy="623811"/>
              </a:xfrm>
              <a:prstGeom prst="downArrow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8829E87-707A-1744-B963-0FAB5FB98C12}"/>
                  </a:ext>
                </a:extLst>
              </p:cNvPr>
              <p:cNvSpPr/>
              <p:nvPr/>
            </p:nvSpPr>
            <p:spPr>
              <a:xfrm>
                <a:off x="4783471" y="2842990"/>
                <a:ext cx="22695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KR" dirty="0">
                    <a:ln>
                      <a:solidFill>
                        <a:schemeClr val="accent2"/>
                      </a:solidFill>
                    </a:ln>
                    <a:solidFill>
                      <a:schemeClr val="accent2"/>
                    </a:solidFill>
                  </a:rPr>
                  <a:t>negative tuple로 예측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1DE1A37-8F06-B84F-BA49-91C4CF6D1C91}"/>
                </a:ext>
              </a:extLst>
            </p:cNvPr>
            <p:cNvGrpSpPr/>
            <p:nvPr/>
          </p:nvGrpSpPr>
          <p:grpSpPr>
            <a:xfrm>
              <a:off x="-402772" y="2473658"/>
              <a:ext cx="7450686" cy="369332"/>
              <a:chOff x="-402772" y="2473658"/>
              <a:chExt cx="7450686" cy="369332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4B99A1D0-7B3B-C24F-990D-660024BBF5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06286" y="2665829"/>
                <a:ext cx="5741628" cy="0"/>
              </a:xfrm>
              <a:prstGeom prst="line">
                <a:avLst/>
              </a:prstGeom>
              <a:ln w="38100"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0E3221-FEC2-C944-8F10-854DC14EACD9}"/>
                  </a:ext>
                </a:extLst>
              </p:cNvPr>
              <p:cNvSpPr txBox="1"/>
              <p:nvPr/>
            </p:nvSpPr>
            <p:spPr>
              <a:xfrm>
                <a:off x="-402772" y="2473658"/>
                <a:ext cx="17090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KR" dirty="0">
                    <a:ln>
                      <a:solidFill>
                        <a:schemeClr val="accent6"/>
                      </a:solidFill>
                    </a:ln>
                    <a:solidFill>
                      <a:schemeClr val="accent6"/>
                    </a:solidFill>
                  </a:rPr>
                  <a:t>Threshold =0.80</a:t>
                </a:r>
              </a:p>
            </p:txBody>
          </p:sp>
        </p:grpSp>
      </p:grp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6930709-520B-5F4D-96C5-44EAF584FF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951706"/>
              </p:ext>
            </p:extLst>
          </p:nvPr>
        </p:nvGraphicFramePr>
        <p:xfrm>
          <a:off x="8278957" y="4326286"/>
          <a:ext cx="3003528" cy="13255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1176">
                  <a:extLst>
                    <a:ext uri="{9D8B030D-6E8A-4147-A177-3AD203B41FA5}">
                      <a16:colId xmlns:a16="http://schemas.microsoft.com/office/drawing/2014/main" val="2005828396"/>
                    </a:ext>
                  </a:extLst>
                </a:gridCol>
                <a:gridCol w="1001176">
                  <a:extLst>
                    <a:ext uri="{9D8B030D-6E8A-4147-A177-3AD203B41FA5}">
                      <a16:colId xmlns:a16="http://schemas.microsoft.com/office/drawing/2014/main" val="743326380"/>
                    </a:ext>
                  </a:extLst>
                </a:gridCol>
                <a:gridCol w="1001176">
                  <a:extLst>
                    <a:ext uri="{9D8B030D-6E8A-4147-A177-3AD203B41FA5}">
                      <a16:colId xmlns:a16="http://schemas.microsoft.com/office/drawing/2014/main" val="3396011237"/>
                    </a:ext>
                  </a:extLst>
                </a:gridCol>
              </a:tblGrid>
              <a:tr h="441854"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positive</a:t>
                      </a:r>
                      <a:endParaRPr lang="en-KR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negative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259633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/>
                        <a:t>2(TP)</a:t>
                      </a:r>
                      <a:endParaRPr lang="en-KR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/>
                        <a:t>3(</a:t>
                      </a:r>
                      <a:r>
                        <a:rPr lang="en-KR" b="1" dirty="0"/>
                        <a:t>FN)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270074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0(FP)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5(TN)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80116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212FE75-2BF2-BA4B-8E40-557167BCDD1C}"/>
              </a:ext>
            </a:extLst>
          </p:cNvPr>
          <p:cNvSpPr txBox="1"/>
          <p:nvPr/>
        </p:nvSpPr>
        <p:spPr>
          <a:xfrm>
            <a:off x="8798588" y="3806520"/>
            <a:ext cx="220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 dirty="0"/>
              <a:t>Predicted class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C017D5-F7A3-0448-B036-A51784472E61}"/>
              </a:ext>
            </a:extLst>
          </p:cNvPr>
          <p:cNvSpPr txBox="1"/>
          <p:nvPr/>
        </p:nvSpPr>
        <p:spPr>
          <a:xfrm>
            <a:off x="6813095" y="4847000"/>
            <a:ext cx="129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 dirty="0"/>
              <a:t>Actual class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EFD26C-1E67-E24A-9158-76E91444E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78E3E-ABD3-DE45-8918-EFD0D979ECFC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20555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C27E9-5C10-F04A-8E95-7BED51C9C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ROC Curve</a:t>
            </a:r>
            <a:endParaRPr lang="en-KR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5BF55B9-9736-0944-96E2-E3A6658420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680621"/>
              </p:ext>
            </p:extLst>
          </p:nvPr>
        </p:nvGraphicFramePr>
        <p:xfrm>
          <a:off x="838200" y="1970687"/>
          <a:ext cx="8054720" cy="45221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43952">
                  <a:extLst>
                    <a:ext uri="{9D8B030D-6E8A-4147-A177-3AD203B41FA5}">
                      <a16:colId xmlns:a16="http://schemas.microsoft.com/office/drawing/2014/main" val="2334042593"/>
                    </a:ext>
                  </a:extLst>
                </a:gridCol>
                <a:gridCol w="879228">
                  <a:extLst>
                    <a:ext uri="{9D8B030D-6E8A-4147-A177-3AD203B41FA5}">
                      <a16:colId xmlns:a16="http://schemas.microsoft.com/office/drawing/2014/main" val="3542200245"/>
                    </a:ext>
                  </a:extLst>
                </a:gridCol>
                <a:gridCol w="890220">
                  <a:extLst>
                    <a:ext uri="{9D8B030D-6E8A-4147-A177-3AD203B41FA5}">
                      <a16:colId xmlns:a16="http://schemas.microsoft.com/office/drawing/2014/main" val="3680410764"/>
                    </a:ext>
                  </a:extLst>
                </a:gridCol>
                <a:gridCol w="890220">
                  <a:extLst>
                    <a:ext uri="{9D8B030D-6E8A-4147-A177-3AD203B41FA5}">
                      <a16:colId xmlns:a16="http://schemas.microsoft.com/office/drawing/2014/main" val="998589536"/>
                    </a:ext>
                  </a:extLst>
                </a:gridCol>
                <a:gridCol w="890220">
                  <a:extLst>
                    <a:ext uri="{9D8B030D-6E8A-4147-A177-3AD203B41FA5}">
                      <a16:colId xmlns:a16="http://schemas.microsoft.com/office/drawing/2014/main" val="744772958"/>
                    </a:ext>
                  </a:extLst>
                </a:gridCol>
                <a:gridCol w="890220">
                  <a:extLst>
                    <a:ext uri="{9D8B030D-6E8A-4147-A177-3AD203B41FA5}">
                      <a16:colId xmlns:a16="http://schemas.microsoft.com/office/drawing/2014/main" val="3172843591"/>
                    </a:ext>
                  </a:extLst>
                </a:gridCol>
                <a:gridCol w="890220">
                  <a:extLst>
                    <a:ext uri="{9D8B030D-6E8A-4147-A177-3AD203B41FA5}">
                      <a16:colId xmlns:a16="http://schemas.microsoft.com/office/drawing/2014/main" val="2148576627"/>
                    </a:ext>
                  </a:extLst>
                </a:gridCol>
                <a:gridCol w="890220">
                  <a:extLst>
                    <a:ext uri="{9D8B030D-6E8A-4147-A177-3AD203B41FA5}">
                      <a16:colId xmlns:a16="http://schemas.microsoft.com/office/drawing/2014/main" val="145067563"/>
                    </a:ext>
                  </a:extLst>
                </a:gridCol>
                <a:gridCol w="890220">
                  <a:extLst>
                    <a:ext uri="{9D8B030D-6E8A-4147-A177-3AD203B41FA5}">
                      <a16:colId xmlns:a16="http://schemas.microsoft.com/office/drawing/2014/main" val="3248870851"/>
                    </a:ext>
                  </a:extLst>
                </a:gridCol>
              </a:tblGrid>
              <a:tr h="411108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Tuple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Prob.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FP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TN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TPR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FPR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777651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43005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313051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989857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429149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18498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095526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917361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36839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577937"/>
                  </a:ext>
                </a:extLst>
              </a:tr>
              <a:tr h="411108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35985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5ADCD4-92D0-194D-BA5C-3BFFCECFA1E1}"/>
                  </a:ext>
                </a:extLst>
              </p:cNvPr>
              <p:cNvSpPr txBox="1"/>
              <p:nvPr/>
            </p:nvSpPr>
            <p:spPr>
              <a:xfrm>
                <a:off x="9229325" y="2502580"/>
                <a:ext cx="2258291" cy="5167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𝑇𝑃𝑅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5ADCD4-92D0-194D-BA5C-3BFFCECFA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9325" y="2502580"/>
                <a:ext cx="2258291" cy="516745"/>
              </a:xfrm>
              <a:prstGeom prst="rect">
                <a:avLst/>
              </a:prstGeom>
              <a:blipFill>
                <a:blip r:embed="rId3"/>
                <a:stretch>
                  <a:fillRect t="-2439" b="-14634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3DBDC3-41CD-FC46-9C7A-0A5AD9518119}"/>
                  </a:ext>
                </a:extLst>
              </p:cNvPr>
              <p:cNvSpPr txBox="1"/>
              <p:nvPr/>
            </p:nvSpPr>
            <p:spPr>
              <a:xfrm>
                <a:off x="9229325" y="3429000"/>
                <a:ext cx="2258291" cy="5167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𝐹𝑃𝑅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3DBDC3-41CD-FC46-9C7A-0A5AD9518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9325" y="3429000"/>
                <a:ext cx="2258291" cy="516745"/>
              </a:xfrm>
              <a:prstGeom prst="rect">
                <a:avLst/>
              </a:prstGeom>
              <a:blipFill>
                <a:blip r:embed="rId4"/>
                <a:stretch>
                  <a:fillRect t="-2439" b="-14634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5ADEA60-9EEF-2046-A6D8-2E3B42748315}"/>
              </a:ext>
            </a:extLst>
          </p:cNvPr>
          <p:cNvSpPr txBox="1"/>
          <p:nvPr/>
        </p:nvSpPr>
        <p:spPr>
          <a:xfrm>
            <a:off x="3543302" y="1970687"/>
            <a:ext cx="5349618" cy="452218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K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00027B-C75B-A34C-89D4-19DF0A63A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78E3E-ABD3-DE45-8918-EFD0D979ECFC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84815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C27E9-5C10-F04A-8E95-7BED51C9C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ROC Curve</a:t>
            </a:r>
            <a:endParaRPr lang="en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665366-C963-AD49-B2F9-DC31292D9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282" y="1985580"/>
            <a:ext cx="4457435" cy="428106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B9ACAE-C2A8-4A40-8F13-A60998EC5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78E3E-ABD3-DE45-8918-EFD0D979ECFC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30699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C27E9-5C10-F04A-8E95-7BED51C9C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ROC Curve를 통한 모델 비교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CD6F90-AF7B-384D-B258-F07708C9D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828" y="2216062"/>
            <a:ext cx="4484739" cy="39788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437940-9797-E94D-AC55-6075A44DC02E}"/>
              </a:ext>
            </a:extLst>
          </p:cNvPr>
          <p:cNvSpPr txBox="1"/>
          <p:nvPr/>
        </p:nvSpPr>
        <p:spPr>
          <a:xfrm>
            <a:off x="838199" y="1846730"/>
            <a:ext cx="3182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000" b="1" dirty="0"/>
              <a:t>AOC(Area Under Curve)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23EF6F39-7783-FA4B-B14D-720FE0808E7D}"/>
              </a:ext>
            </a:extLst>
          </p:cNvPr>
          <p:cNvSpPr/>
          <p:nvPr/>
        </p:nvSpPr>
        <p:spPr>
          <a:xfrm>
            <a:off x="983343" y="2585174"/>
            <a:ext cx="526142" cy="36933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0ABAB9-41ED-244A-A63C-94FA5AFF5BB6}"/>
              </a:ext>
            </a:extLst>
          </p:cNvPr>
          <p:cNvSpPr txBox="1"/>
          <p:nvPr/>
        </p:nvSpPr>
        <p:spPr>
          <a:xfrm>
            <a:off x="1785257" y="2446674"/>
            <a:ext cx="2988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곡선 밑의 면적이 넓을 수록 </a:t>
            </a:r>
            <a:endParaRPr lang="en-US" altLang="ko-KR" dirty="0"/>
          </a:p>
          <a:p>
            <a:pPr algn="ctr"/>
            <a:r>
              <a:rPr lang="ko-KR" altLang="en-US" dirty="0"/>
              <a:t>좋은 성능을 가진다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5438B-41B8-224C-89D9-2A5EDEDE0705}"/>
              </a:ext>
            </a:extLst>
          </p:cNvPr>
          <p:cNvCxnSpPr>
            <a:cxnSpLocks/>
          </p:cNvCxnSpPr>
          <p:nvPr/>
        </p:nvCxnSpPr>
        <p:spPr>
          <a:xfrm>
            <a:off x="7719060" y="3154680"/>
            <a:ext cx="0" cy="25183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BD3E028-B5B7-5447-AEAA-85065FE691E8}"/>
              </a:ext>
            </a:extLst>
          </p:cNvPr>
          <p:cNvCxnSpPr>
            <a:cxnSpLocks/>
          </p:cNvCxnSpPr>
          <p:nvPr/>
        </p:nvCxnSpPr>
        <p:spPr>
          <a:xfrm flipH="1">
            <a:off x="7040880" y="3150839"/>
            <a:ext cx="6858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050D645-08F5-FA41-A99A-6A950D31EE1D}"/>
              </a:ext>
            </a:extLst>
          </p:cNvPr>
          <p:cNvCxnSpPr>
            <a:cxnSpLocks/>
          </p:cNvCxnSpPr>
          <p:nvPr/>
        </p:nvCxnSpPr>
        <p:spPr>
          <a:xfrm flipH="1">
            <a:off x="7025640" y="4530059"/>
            <a:ext cx="6858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09E7E64-2039-4B41-9BD1-C71BFD06B01F}"/>
                  </a:ext>
                </a:extLst>
              </p:cNvPr>
              <p:cNvSpPr txBox="1"/>
              <p:nvPr/>
            </p:nvSpPr>
            <p:spPr>
              <a:xfrm>
                <a:off x="7025640" y="2729195"/>
                <a:ext cx="5714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𝑻𝑷𝑹</m:t>
                      </m:r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KR" sz="14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09E7E64-2039-4B41-9BD1-C71BFD06B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5640" y="2729195"/>
                <a:ext cx="571491" cy="307777"/>
              </a:xfrm>
              <a:prstGeom prst="rect">
                <a:avLst/>
              </a:prstGeom>
              <a:blipFill>
                <a:blip r:embed="rId4"/>
                <a:stretch>
                  <a:fillRect r="-60870" b="-800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8E93E54-426A-F248-9D6B-B132D3F43522}"/>
                  </a:ext>
                </a:extLst>
              </p:cNvPr>
              <p:cNvSpPr txBox="1"/>
              <p:nvPr/>
            </p:nvSpPr>
            <p:spPr>
              <a:xfrm>
                <a:off x="7023754" y="4205468"/>
                <a:ext cx="5714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𝑻𝑷𝑹</m:t>
                      </m:r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KR" sz="14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8E93E54-426A-F248-9D6B-B132D3F43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754" y="4205468"/>
                <a:ext cx="571491" cy="307777"/>
              </a:xfrm>
              <a:prstGeom prst="rect">
                <a:avLst/>
              </a:prstGeom>
              <a:blipFill>
                <a:blip r:embed="rId5"/>
                <a:stretch>
                  <a:fillRect r="-57447" b="-800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CCC0DC-466F-1C4F-BED1-B227146DA422}"/>
                  </a:ext>
                </a:extLst>
              </p:cNvPr>
              <p:cNvSpPr txBox="1"/>
              <p:nvPr/>
            </p:nvSpPr>
            <p:spPr>
              <a:xfrm>
                <a:off x="7825750" y="5337324"/>
                <a:ext cx="5714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𝑭𝑷𝑹</m:t>
                      </m:r>
                    </m:oMath>
                  </m:oMathPara>
                </a14:m>
                <a:endParaRPr lang="en-KR" sz="14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CCC0DC-466F-1C4F-BED1-B227146DA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5750" y="5337324"/>
                <a:ext cx="57149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ight Arrow 24">
            <a:extLst>
              <a:ext uri="{FF2B5EF4-FFF2-40B4-BE49-F238E27FC236}">
                <a16:creationId xmlns:a16="http://schemas.microsoft.com/office/drawing/2014/main" id="{04CFCD05-D24F-0F41-89BE-4FA448470252}"/>
              </a:ext>
            </a:extLst>
          </p:cNvPr>
          <p:cNvSpPr/>
          <p:nvPr/>
        </p:nvSpPr>
        <p:spPr>
          <a:xfrm rot="10800000">
            <a:off x="5202638" y="4413847"/>
            <a:ext cx="750924" cy="646331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14860D-66C1-0944-B987-719693192E6A}"/>
              </a:ext>
            </a:extLst>
          </p:cNvPr>
          <p:cNvSpPr txBox="1"/>
          <p:nvPr/>
        </p:nvSpPr>
        <p:spPr>
          <a:xfrm>
            <a:off x="1246414" y="4425777"/>
            <a:ext cx="3768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동일한 </a:t>
            </a:r>
            <a:r>
              <a:rPr lang="en-US" altLang="ko-KR" dirty="0"/>
              <a:t>FPR </a:t>
            </a:r>
            <a:r>
              <a:rPr lang="ko-KR" altLang="en-US" dirty="0"/>
              <a:t>값에 대하여 </a:t>
            </a:r>
            <a:endParaRPr lang="en-US" altLang="ko-KR" dirty="0"/>
          </a:p>
          <a:p>
            <a:pPr algn="ctr"/>
            <a:r>
              <a:rPr lang="en-US" altLang="ko-KR" dirty="0"/>
              <a:t>M1 </a:t>
            </a:r>
            <a:r>
              <a:rPr lang="ko-KR" altLang="en-US" dirty="0"/>
              <a:t>모델이 더 놓은 </a:t>
            </a:r>
            <a:r>
              <a:rPr lang="en-US" altLang="ko-KR" dirty="0"/>
              <a:t>TPR </a:t>
            </a:r>
            <a:r>
              <a:rPr lang="ko-KR" altLang="en-US" dirty="0"/>
              <a:t>값을 갖는다</a:t>
            </a:r>
            <a:r>
              <a:rPr lang="en-US" altLang="ko-KR" dirty="0"/>
              <a:t>.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F6C06073-4154-584A-B6EF-07B2A0182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78E3E-ABD3-DE45-8918-EFD0D979ECFC}" type="slidenum">
              <a:rPr lang="en-KR" smtClean="0"/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55553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</TotalTime>
  <Words>785</Words>
  <Application>Microsoft Macintosh PowerPoint</Application>
  <PresentationFormat>Widescreen</PresentationFormat>
  <Paragraphs>331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맑은 고딕</vt:lpstr>
      <vt:lpstr>Arial</vt:lpstr>
      <vt:lpstr>Calibri</vt:lpstr>
      <vt:lpstr>Calibri Light</vt:lpstr>
      <vt:lpstr>Cambria Math</vt:lpstr>
      <vt:lpstr>Office Theme</vt:lpstr>
      <vt:lpstr>ROC Curve</vt:lpstr>
      <vt:lpstr>목차</vt:lpstr>
      <vt:lpstr>ROC Curve 란?</vt:lpstr>
      <vt:lpstr>Plotting ROC Curve</vt:lpstr>
      <vt:lpstr>Plotting ROC Curve</vt:lpstr>
      <vt:lpstr>Plotting ROC Curve</vt:lpstr>
      <vt:lpstr>Plotting ROC Curve</vt:lpstr>
      <vt:lpstr>Plotting ROC Curve</vt:lpstr>
      <vt:lpstr>ROC Curve를 통한 모델 비교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조 성운</dc:creator>
  <cp:lastModifiedBy>조 성운</cp:lastModifiedBy>
  <cp:revision>16</cp:revision>
  <dcterms:created xsi:type="dcterms:W3CDTF">2021-07-29T09:17:03Z</dcterms:created>
  <dcterms:modified xsi:type="dcterms:W3CDTF">2021-07-30T01:41:03Z</dcterms:modified>
</cp:coreProperties>
</file>